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Alegreya" charset="1" panose="00000500000000000000"/>
      <p:regular r:id="rId16"/>
    </p:embeddedFont>
    <p:embeddedFont>
      <p:font typeface="Alegreya Bold" charset="1" panose="00000800000000000000"/>
      <p:regular r:id="rId17"/>
    </p:embeddedFont>
    <p:embeddedFont>
      <p:font typeface="Alegreya Italics" charset="1" panose="00000500000000000000"/>
      <p:regular r:id="rId18"/>
    </p:embeddedFont>
    <p:embeddedFont>
      <p:font typeface="Alegreya Bold Italics" charset="1" panose="00000800000000000000"/>
      <p:regular r:id="rId19"/>
    </p:embeddedFont>
    <p:embeddedFont>
      <p:font typeface="Alegreya Medium" charset="1" panose="00000600000000000000"/>
      <p:regular r:id="rId20"/>
    </p:embeddedFont>
    <p:embeddedFont>
      <p:font typeface="Alegreya Medium Italics" charset="1" panose="00000600000000000000"/>
      <p:regular r:id="rId21"/>
    </p:embeddedFont>
    <p:embeddedFont>
      <p:font typeface="Alegreya Ultra-Bold" charset="1" panose="00000900000000000000"/>
      <p:regular r:id="rId22"/>
    </p:embeddedFont>
    <p:embeddedFont>
      <p:font typeface="Alegreya Ultra-Bold Italics" charset="1" panose="00000900000000000000"/>
      <p:regular r:id="rId23"/>
    </p:embeddedFont>
    <p:embeddedFont>
      <p:font typeface="Alegreya Heavy" charset="1" panose="00000A00000000000000"/>
      <p:regular r:id="rId24"/>
    </p:embeddedFont>
    <p:embeddedFont>
      <p:font typeface="Alegreya Heavy Italics" charset="1" panose="00000A00000000000000"/>
      <p:regular r:id="rId25"/>
    </p:embeddedFont>
    <p:embeddedFont>
      <p:font typeface="Open Sans" charset="1" panose="020B0606030504020204"/>
      <p:regular r:id="rId26"/>
    </p:embeddedFont>
    <p:embeddedFont>
      <p:font typeface="Open Sans Bold" charset="1" panose="020B0806030504020204"/>
      <p:regular r:id="rId27"/>
    </p:embeddedFont>
    <p:embeddedFont>
      <p:font typeface="Open Sans Italics" charset="1" panose="020B0606030504020204"/>
      <p:regular r:id="rId28"/>
    </p:embeddedFont>
    <p:embeddedFont>
      <p:font typeface="Open Sans Bold Italics" charset="1" panose="020B0806030504020204"/>
      <p:regular r:id="rId29"/>
    </p:embeddedFont>
    <p:embeddedFont>
      <p:font typeface="Open Sans Light" charset="1" panose="020B0306030504020204"/>
      <p:regular r:id="rId30"/>
    </p:embeddedFont>
    <p:embeddedFont>
      <p:font typeface="Open Sans Light Italics" charset="1" panose="020B0306030504020204"/>
      <p:regular r:id="rId31"/>
    </p:embeddedFont>
    <p:embeddedFont>
      <p:font typeface="Open Sans Ultra-Bold" charset="1" panose="00000000000000000000"/>
      <p:regular r:id="rId32"/>
    </p:embeddedFont>
    <p:embeddedFont>
      <p:font typeface="Open Sans Ultra-Bold Italics" charset="1" panose="00000000000000000000"/>
      <p:regular r:id="rId33"/>
    </p:embeddedFont>
    <p:embeddedFont>
      <p:font typeface="Alegreya Sans SC" charset="1" panose="00000500000000000000"/>
      <p:regular r:id="rId34"/>
    </p:embeddedFont>
    <p:embeddedFont>
      <p:font typeface="Alegreya Sans SC Bold" charset="1" panose="00000800000000000000"/>
      <p:regular r:id="rId35"/>
    </p:embeddedFont>
    <p:embeddedFont>
      <p:font typeface="Alegreya Sans SC Italics" charset="1" panose="00000500000000000000"/>
      <p:regular r:id="rId36"/>
    </p:embeddedFont>
    <p:embeddedFont>
      <p:font typeface="Alegreya Sans SC Bold Italics" charset="1" panose="00000800000000000000"/>
      <p:regular r:id="rId37"/>
    </p:embeddedFont>
    <p:embeddedFont>
      <p:font typeface="Alegreya Sans SC Thin" charset="1" panose="00000300000000000000"/>
      <p:regular r:id="rId38"/>
    </p:embeddedFont>
    <p:embeddedFont>
      <p:font typeface="Alegreya Sans SC Thin Italics" charset="1" panose="00000300000000000000"/>
      <p:regular r:id="rId39"/>
    </p:embeddedFont>
    <p:embeddedFont>
      <p:font typeface="Alegreya Sans SC Light" charset="1" panose="00000400000000000000"/>
      <p:regular r:id="rId40"/>
    </p:embeddedFont>
    <p:embeddedFont>
      <p:font typeface="Alegreya Sans SC Light Italics" charset="1" panose="00000400000000000000"/>
      <p:regular r:id="rId41"/>
    </p:embeddedFont>
    <p:embeddedFont>
      <p:font typeface="Alegreya Sans SC Medium" charset="1" panose="00000600000000000000"/>
      <p:regular r:id="rId42"/>
    </p:embeddedFont>
    <p:embeddedFont>
      <p:font typeface="Alegreya Sans SC Medium Italics" charset="1" panose="00000600000000000000"/>
      <p:regular r:id="rId43"/>
    </p:embeddedFont>
    <p:embeddedFont>
      <p:font typeface="Alegreya Sans SC Ultra-Bold" charset="1" panose="00000900000000000000"/>
      <p:regular r:id="rId44"/>
    </p:embeddedFont>
    <p:embeddedFont>
      <p:font typeface="Alegreya Sans SC Ultra-Bold Italics" charset="1" panose="00000900000000000000"/>
      <p:regular r:id="rId45"/>
    </p:embeddedFont>
    <p:embeddedFont>
      <p:font typeface="Alegreya Sans SC Heavy" charset="1" panose="00000A00000000000000"/>
      <p:regular r:id="rId46"/>
    </p:embeddedFont>
    <p:embeddedFont>
      <p:font typeface="Alegreya Sans SC Heavy Italics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6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008488"/>
            <a:ext cx="18288000" cy="165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433831"/>
                </a:solidFill>
                <a:latin typeface="Alegreya Sans SC Heavy"/>
              </a:rPr>
              <a:t>Paper Craft 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911471" y="5855037"/>
            <a:ext cx="6465058" cy="928617"/>
          </a:xfrm>
          <a:custGeom>
            <a:avLst/>
            <a:gdLst/>
            <a:ahLst/>
            <a:cxnLst/>
            <a:rect r="r" b="b" t="t" l="l"/>
            <a:pathLst>
              <a:path h="928617" w="6465058">
                <a:moveTo>
                  <a:pt x="0" y="0"/>
                </a:moveTo>
                <a:lnTo>
                  <a:pt x="6465058" y="0"/>
                </a:lnTo>
                <a:lnTo>
                  <a:pt x="6465058" y="928617"/>
                </a:lnTo>
                <a:lnTo>
                  <a:pt x="0" y="92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01271" y="7885870"/>
            <a:ext cx="7485458" cy="1403523"/>
          </a:xfrm>
          <a:custGeom>
            <a:avLst/>
            <a:gdLst/>
            <a:ahLst/>
            <a:cxnLst/>
            <a:rect r="r" b="b" t="t" l="l"/>
            <a:pathLst>
              <a:path h="1403523" w="7485458">
                <a:moveTo>
                  <a:pt x="0" y="0"/>
                </a:moveTo>
                <a:lnTo>
                  <a:pt x="7485458" y="0"/>
                </a:lnTo>
                <a:lnTo>
                  <a:pt x="7485458" y="1403524"/>
                </a:lnTo>
                <a:lnTo>
                  <a:pt x="0" y="1403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71711" y="1499162"/>
            <a:ext cx="2544579" cy="2395990"/>
          </a:xfrm>
          <a:custGeom>
            <a:avLst/>
            <a:gdLst/>
            <a:ahLst/>
            <a:cxnLst/>
            <a:rect r="r" b="b" t="t" l="l"/>
            <a:pathLst>
              <a:path h="2395990" w="2544579">
                <a:moveTo>
                  <a:pt x="0" y="0"/>
                </a:moveTo>
                <a:lnTo>
                  <a:pt x="2544578" y="0"/>
                </a:lnTo>
                <a:lnTo>
                  <a:pt x="2544578" y="2395990"/>
                </a:lnTo>
                <a:lnTo>
                  <a:pt x="0" y="2395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1218" y="8965596"/>
            <a:ext cx="3352965" cy="2840876"/>
          </a:xfrm>
          <a:custGeom>
            <a:avLst/>
            <a:gdLst/>
            <a:ahLst/>
            <a:cxnLst/>
            <a:rect r="r" b="b" t="t" l="l"/>
            <a:pathLst>
              <a:path h="2840876" w="3352965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1715">
            <a:off x="1788107" y="6666677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255398" y="5907949"/>
            <a:ext cx="458160" cy="436499"/>
            <a:chOff x="0" y="0"/>
            <a:chExt cx="1772920" cy="1689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676135" y="5658866"/>
            <a:ext cx="261444" cy="249084"/>
            <a:chOff x="0" y="0"/>
            <a:chExt cx="1772920" cy="1689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317568" y="6783654"/>
            <a:ext cx="261444" cy="249084"/>
            <a:chOff x="0" y="0"/>
            <a:chExt cx="1772920" cy="1689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71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71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6455517" y="8044437"/>
            <a:ext cx="537696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433831"/>
                </a:solidFill>
                <a:latin typeface="Alegreya Bold"/>
              </a:rPr>
              <a:t>For People who love  researching and reading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49143" y="7602886"/>
            <a:ext cx="5376966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33831"/>
                </a:solidFill>
                <a:latin typeface="Alegreya Bold"/>
              </a:rPr>
              <a:t> Vishnu Priya Thanda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33831"/>
                </a:solidFill>
                <a:latin typeface="Alegreya Bold"/>
              </a:rPr>
              <a:t>Under the guidance of: Dr. Chaojie (Jay) Wang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33831"/>
                </a:solidFill>
                <a:latin typeface="Alegreya Bold"/>
              </a:rPr>
              <a:t> UMBC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62066" y="5453443"/>
            <a:ext cx="5228927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33831"/>
                </a:solidFill>
                <a:latin typeface="Canva Sans"/>
              </a:rPr>
              <a:t>An ML Paper Recommendation System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4109774" y="1374620"/>
            <a:ext cx="261444" cy="249084"/>
            <a:chOff x="0" y="0"/>
            <a:chExt cx="1772920" cy="1689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198104" y="810451"/>
            <a:ext cx="458160" cy="436499"/>
            <a:chOff x="0" y="0"/>
            <a:chExt cx="1772920" cy="1689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715">
            <a:off x="553612" y="8724077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30" y="0"/>
                </a:lnTo>
                <a:lnTo>
                  <a:pt x="1450030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1028" y="1684338"/>
            <a:ext cx="4321503" cy="719746"/>
            <a:chOff x="0" y="0"/>
            <a:chExt cx="5762003" cy="9596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03" cy="959662"/>
            </a:xfrm>
            <a:custGeom>
              <a:avLst/>
              <a:gdLst/>
              <a:ahLst/>
              <a:cxnLst/>
              <a:rect r="r" b="b" t="t" l="l"/>
              <a:pathLst>
                <a:path h="959662" w="5762003">
                  <a:moveTo>
                    <a:pt x="0" y="0"/>
                  </a:moveTo>
                  <a:lnTo>
                    <a:pt x="5762003" y="0"/>
                  </a:lnTo>
                  <a:lnTo>
                    <a:pt x="5762003" y="959662"/>
                  </a:lnTo>
                  <a:lnTo>
                    <a:pt x="0" y="959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6289" r="0" b="-6289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73786" y="111317"/>
              <a:ext cx="4614432" cy="635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7"/>
                </a:lnSpc>
                <a:spcBef>
                  <a:spcPct val="0"/>
                </a:spcBef>
              </a:pPr>
              <a:r>
                <a:rPr lang="en-US" sz="2919">
                  <a:solidFill>
                    <a:srgbClr val="5B4F47"/>
                  </a:solidFill>
                  <a:latin typeface="Open Sans Bold"/>
                </a:rPr>
                <a:t>Conclusion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1028" y="3282181"/>
            <a:ext cx="776445" cy="693601"/>
          </a:xfrm>
          <a:custGeom>
            <a:avLst/>
            <a:gdLst/>
            <a:ahLst/>
            <a:cxnLst/>
            <a:rect r="r" b="b" t="t" l="l"/>
            <a:pathLst>
              <a:path h="693601" w="776445">
                <a:moveTo>
                  <a:pt x="0" y="0"/>
                </a:moveTo>
                <a:lnTo>
                  <a:pt x="776445" y="0"/>
                </a:lnTo>
                <a:lnTo>
                  <a:pt x="776445" y="693601"/>
                </a:lnTo>
                <a:lnTo>
                  <a:pt x="0" y="693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1028" y="5560926"/>
            <a:ext cx="776445" cy="693601"/>
          </a:xfrm>
          <a:custGeom>
            <a:avLst/>
            <a:gdLst/>
            <a:ahLst/>
            <a:cxnLst/>
            <a:rect r="r" b="b" t="t" l="l"/>
            <a:pathLst>
              <a:path h="693601" w="776445">
                <a:moveTo>
                  <a:pt x="0" y="0"/>
                </a:moveTo>
                <a:lnTo>
                  <a:pt x="776445" y="0"/>
                </a:lnTo>
                <a:lnTo>
                  <a:pt x="776445" y="693601"/>
                </a:lnTo>
                <a:lnTo>
                  <a:pt x="0" y="693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028" y="4421553"/>
            <a:ext cx="776445" cy="693601"/>
          </a:xfrm>
          <a:custGeom>
            <a:avLst/>
            <a:gdLst/>
            <a:ahLst/>
            <a:cxnLst/>
            <a:rect r="r" b="b" t="t" l="l"/>
            <a:pathLst>
              <a:path h="693601" w="776445">
                <a:moveTo>
                  <a:pt x="0" y="0"/>
                </a:moveTo>
                <a:lnTo>
                  <a:pt x="776445" y="0"/>
                </a:lnTo>
                <a:lnTo>
                  <a:pt x="776445" y="693601"/>
                </a:lnTo>
                <a:lnTo>
                  <a:pt x="0" y="693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57950" y="3418824"/>
            <a:ext cx="11745441" cy="4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7"/>
              </a:lnSpc>
              <a:spcBef>
                <a:spcPct val="0"/>
              </a:spcBef>
            </a:pPr>
            <a:r>
              <a:rPr lang="en-US" sz="3048">
                <a:solidFill>
                  <a:srgbClr val="433831"/>
                </a:solidFill>
                <a:latin typeface="Alegreya Medium"/>
              </a:rPr>
              <a:t>Recommendation tool helpful for research.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57950" y="4556605"/>
            <a:ext cx="12668633" cy="4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7"/>
              </a:lnSpc>
              <a:spcBef>
                <a:spcPct val="0"/>
              </a:spcBef>
            </a:pPr>
            <a:r>
              <a:rPr lang="en-US" sz="3048">
                <a:solidFill>
                  <a:srgbClr val="433831"/>
                </a:solidFill>
                <a:latin typeface="Alegreya Medium"/>
              </a:rPr>
              <a:t>Collaborative Filtering based on the user interactions.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57950" y="5694386"/>
            <a:ext cx="13086268" cy="4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7"/>
              </a:lnSpc>
              <a:spcBef>
                <a:spcPct val="0"/>
              </a:spcBef>
            </a:pPr>
            <a:r>
              <a:rPr lang="en-US" sz="3048">
                <a:solidFill>
                  <a:srgbClr val="433831"/>
                </a:solidFill>
                <a:latin typeface="Alegreya Medium"/>
              </a:rPr>
              <a:t>Try multiple new embedding models like ada from OpenAI.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6857" y="5873999"/>
            <a:ext cx="10034287" cy="2032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7"/>
              </a:lnSpc>
              <a:spcBef>
                <a:spcPct val="0"/>
              </a:spcBef>
            </a:pPr>
            <a:r>
              <a:rPr lang="en-US" sz="10712">
                <a:solidFill>
                  <a:srgbClr val="433831"/>
                </a:solidFill>
                <a:latin typeface="Alegreya Sans SC Heavy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911471" y="7878338"/>
            <a:ext cx="6465058" cy="928617"/>
          </a:xfrm>
          <a:custGeom>
            <a:avLst/>
            <a:gdLst/>
            <a:ahLst/>
            <a:cxnLst/>
            <a:rect r="r" b="b" t="t" l="l"/>
            <a:pathLst>
              <a:path h="928617" w="6465058">
                <a:moveTo>
                  <a:pt x="0" y="0"/>
                </a:moveTo>
                <a:lnTo>
                  <a:pt x="6465058" y="0"/>
                </a:lnTo>
                <a:lnTo>
                  <a:pt x="6465058" y="928617"/>
                </a:lnTo>
                <a:lnTo>
                  <a:pt x="0" y="92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1715">
            <a:off x="1788107" y="6666677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544244" y="7545264"/>
            <a:ext cx="458160" cy="436499"/>
            <a:chOff x="0" y="0"/>
            <a:chExt cx="1772920" cy="168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676135" y="5658866"/>
            <a:ext cx="261444" cy="249084"/>
            <a:chOff x="0" y="0"/>
            <a:chExt cx="1772920" cy="1689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663461" y="3237660"/>
            <a:ext cx="261444" cy="249084"/>
            <a:chOff x="0" y="0"/>
            <a:chExt cx="1772920" cy="1689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656264" y="2865912"/>
            <a:ext cx="261444" cy="249084"/>
            <a:chOff x="0" y="0"/>
            <a:chExt cx="1772920" cy="168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786562" y="1734294"/>
            <a:ext cx="4714875" cy="4114800"/>
          </a:xfrm>
          <a:custGeom>
            <a:avLst/>
            <a:gdLst/>
            <a:ahLst/>
            <a:cxnLst/>
            <a:rect r="r" b="b" t="t" l="l"/>
            <a:pathLst>
              <a:path h="4114800" w="4714875">
                <a:moveTo>
                  <a:pt x="0" y="0"/>
                </a:moveTo>
                <a:lnTo>
                  <a:pt x="4714876" y="0"/>
                </a:lnTo>
                <a:lnTo>
                  <a:pt x="4714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1145" y="200334"/>
            <a:ext cx="7921799" cy="1845779"/>
          </a:xfrm>
          <a:custGeom>
            <a:avLst/>
            <a:gdLst/>
            <a:ahLst/>
            <a:cxnLst/>
            <a:rect r="r" b="b" t="t" l="l"/>
            <a:pathLst>
              <a:path h="1845779" w="7921799">
                <a:moveTo>
                  <a:pt x="0" y="0"/>
                </a:moveTo>
                <a:lnTo>
                  <a:pt x="7921799" y="0"/>
                </a:lnTo>
                <a:lnTo>
                  <a:pt x="7921799" y="1845779"/>
                </a:lnTo>
                <a:lnTo>
                  <a:pt x="0" y="184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9687" y="763672"/>
            <a:ext cx="4360135" cy="61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4628">
                <a:solidFill>
                  <a:srgbClr val="5B4636"/>
                </a:solidFill>
                <a:latin typeface="Alegreya Ultra-Bold"/>
              </a:rPr>
              <a:t>Outline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49553">
            <a:off x="13069015" y="3952794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36880"/>
            <a:ext cx="9083906" cy="477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10089" indent="-455044" lvl="1">
              <a:lnSpc>
                <a:spcPts val="5479"/>
              </a:lnSpc>
              <a:buFont typeface="Arial"/>
              <a:buChar char="•"/>
            </a:pPr>
            <a:r>
              <a:rPr lang="en-US" sz="4215">
                <a:solidFill>
                  <a:srgbClr val="433831"/>
                </a:solidFill>
                <a:latin typeface="Alegreya Medium"/>
              </a:rPr>
              <a:t> Background</a:t>
            </a:r>
          </a:p>
          <a:p>
            <a:pPr marL="910089" indent="-455044" lvl="1">
              <a:lnSpc>
                <a:spcPts val="5479"/>
              </a:lnSpc>
              <a:buFont typeface="Arial"/>
              <a:buChar char="•"/>
            </a:pPr>
            <a:r>
              <a:rPr lang="en-US" sz="4215">
                <a:solidFill>
                  <a:srgbClr val="433831"/>
                </a:solidFill>
                <a:latin typeface="Alegreya Medium"/>
              </a:rPr>
              <a:t> Data Collection</a:t>
            </a:r>
          </a:p>
          <a:p>
            <a:pPr marL="910089" indent="-455044" lvl="1">
              <a:lnSpc>
                <a:spcPts val="5479"/>
              </a:lnSpc>
              <a:buFont typeface="Arial"/>
              <a:buChar char="•"/>
            </a:pPr>
            <a:r>
              <a:rPr lang="en-US" sz="4215">
                <a:solidFill>
                  <a:srgbClr val="433831"/>
                </a:solidFill>
                <a:latin typeface="Alegreya Medium"/>
              </a:rPr>
              <a:t> EDA</a:t>
            </a:r>
          </a:p>
          <a:p>
            <a:pPr marL="910089" indent="-455044" lvl="1">
              <a:lnSpc>
                <a:spcPts val="5479"/>
              </a:lnSpc>
              <a:buFont typeface="Arial"/>
              <a:buChar char="•"/>
            </a:pPr>
            <a:r>
              <a:rPr lang="en-US" sz="4215">
                <a:solidFill>
                  <a:srgbClr val="433831"/>
                </a:solidFill>
                <a:latin typeface="Alegreya Medium"/>
              </a:rPr>
              <a:t> Implementation</a:t>
            </a:r>
          </a:p>
          <a:p>
            <a:pPr marL="910089" indent="-455044" lvl="1">
              <a:lnSpc>
                <a:spcPts val="5479"/>
              </a:lnSpc>
              <a:buFont typeface="Arial"/>
              <a:buChar char="•"/>
            </a:pPr>
            <a:r>
              <a:rPr lang="en-US" sz="4215">
                <a:solidFill>
                  <a:srgbClr val="433831"/>
                </a:solidFill>
                <a:latin typeface="Alegreya Medium"/>
              </a:rPr>
              <a:t> Embedding Models</a:t>
            </a:r>
          </a:p>
          <a:p>
            <a:pPr marL="910089" indent="-455044" lvl="1">
              <a:lnSpc>
                <a:spcPts val="5479"/>
              </a:lnSpc>
              <a:buFont typeface="Arial"/>
              <a:buChar char="•"/>
            </a:pPr>
            <a:r>
              <a:rPr lang="en-US" sz="4215">
                <a:solidFill>
                  <a:srgbClr val="433831"/>
                </a:solidFill>
                <a:latin typeface="Alegreya Medium"/>
              </a:rPr>
              <a:t> Demo</a:t>
            </a:r>
          </a:p>
          <a:p>
            <a:pPr marL="910089" indent="-455044" lvl="1">
              <a:lnSpc>
                <a:spcPts val="5479"/>
              </a:lnSpc>
              <a:buFont typeface="Arial"/>
              <a:buChar char="•"/>
            </a:pPr>
            <a:r>
              <a:rPr lang="en-US" sz="4215">
                <a:solidFill>
                  <a:srgbClr val="433831"/>
                </a:solidFill>
                <a:latin typeface="Alegreya Medium"/>
              </a:rPr>
              <a:t> 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2386" y="4327034"/>
            <a:ext cx="2175237" cy="81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6"/>
              </a:lnSpc>
              <a:spcBef>
                <a:spcPct val="0"/>
              </a:spcBef>
            </a:pPr>
            <a:r>
              <a:rPr lang="en-US" sz="6204">
                <a:solidFill>
                  <a:srgbClr val="FFFFFF"/>
                </a:solidFill>
                <a:latin typeface="Alegreya Bold"/>
              </a:rPr>
              <a:t>25%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98642" y="5752969"/>
            <a:ext cx="1810397" cy="81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66"/>
              </a:lnSpc>
              <a:spcBef>
                <a:spcPct val="0"/>
              </a:spcBef>
            </a:pPr>
            <a:r>
              <a:rPr lang="en-US" sz="6204" u="none">
                <a:solidFill>
                  <a:srgbClr val="FFFFFF"/>
                </a:solidFill>
                <a:latin typeface="Alegreya Bold"/>
              </a:rPr>
              <a:t>75%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01715">
            <a:off x="303685" y="7699662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30" y="0"/>
                </a:lnTo>
                <a:lnTo>
                  <a:pt x="1450030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8967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66916" y="723199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1697" y="-486380"/>
            <a:ext cx="9684607" cy="1031944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-5400000">
            <a:off x="1727737" y="5454520"/>
            <a:ext cx="5010522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Number of AI Publications (in thousands)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69077" y="8967123"/>
            <a:ext cx="54895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Year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78240" y="9552830"/>
            <a:ext cx="5731520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Source: https://aiindex.stanford.edu/ai-index-report-2022/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05440" y="-1389339"/>
            <a:ext cx="3352965" cy="2840876"/>
          </a:xfrm>
          <a:custGeom>
            <a:avLst/>
            <a:gdLst/>
            <a:ahLst/>
            <a:cxnLst/>
            <a:rect r="r" b="b" t="t" l="l"/>
            <a:pathLst>
              <a:path h="2840876" w="3352965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9553">
            <a:off x="16915649" y="4829477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86978" y="1739271"/>
            <a:ext cx="4609938" cy="864363"/>
            <a:chOff x="0" y="0"/>
            <a:chExt cx="6146584" cy="11524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46584" cy="1152484"/>
            </a:xfrm>
            <a:custGeom>
              <a:avLst/>
              <a:gdLst/>
              <a:ahLst/>
              <a:cxnLst/>
              <a:rect r="r" b="b" t="t" l="l"/>
              <a:pathLst>
                <a:path h="1152484" w="6146584">
                  <a:moveTo>
                    <a:pt x="0" y="0"/>
                  </a:moveTo>
                  <a:lnTo>
                    <a:pt x="6146584" y="0"/>
                  </a:lnTo>
                  <a:lnTo>
                    <a:pt x="6146584" y="1152484"/>
                  </a:lnTo>
                  <a:lnTo>
                    <a:pt x="0" y="1152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612082" y="124202"/>
              <a:ext cx="4922419" cy="772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8"/>
                </a:lnSpc>
                <a:spcBef>
                  <a:spcPct val="0"/>
                </a:spcBef>
              </a:pPr>
              <a:r>
                <a:rPr lang="en-US" sz="3505">
                  <a:solidFill>
                    <a:srgbClr val="5B4F47"/>
                  </a:solidFill>
                  <a:latin typeface="Open Sans Bold"/>
                </a:rPr>
                <a:t>Data Collection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943886" y="1451537"/>
            <a:ext cx="2170503" cy="977150"/>
          </a:xfrm>
          <a:custGeom>
            <a:avLst/>
            <a:gdLst/>
            <a:ahLst/>
            <a:cxnLst/>
            <a:rect r="r" b="b" t="t" l="l"/>
            <a:pathLst>
              <a:path h="977150" w="2170503">
                <a:moveTo>
                  <a:pt x="0" y="0"/>
                </a:moveTo>
                <a:lnTo>
                  <a:pt x="2170503" y="0"/>
                </a:lnTo>
                <a:lnTo>
                  <a:pt x="2170503" y="977150"/>
                </a:lnTo>
                <a:lnTo>
                  <a:pt x="0" y="977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67417" y="5262016"/>
            <a:ext cx="2523440" cy="2436267"/>
          </a:xfrm>
          <a:custGeom>
            <a:avLst/>
            <a:gdLst/>
            <a:ahLst/>
            <a:cxnLst/>
            <a:rect r="r" b="b" t="t" l="l"/>
            <a:pathLst>
              <a:path h="2436267" w="2523440">
                <a:moveTo>
                  <a:pt x="0" y="0"/>
                </a:moveTo>
                <a:lnTo>
                  <a:pt x="2523441" y="0"/>
                </a:lnTo>
                <a:lnTo>
                  <a:pt x="2523441" y="2436267"/>
                </a:lnTo>
                <a:lnTo>
                  <a:pt x="0" y="24362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4029138" y="2428687"/>
            <a:ext cx="0" cy="28333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2691359" y="7877188"/>
            <a:ext cx="267555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5B4F47"/>
                </a:solidFill>
                <a:latin typeface="Canva Sans Bold"/>
              </a:rPr>
              <a:t>Collected  Data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986978" y="3633873"/>
            <a:ext cx="7157022" cy="3458858"/>
            <a:chOff x="0" y="0"/>
            <a:chExt cx="9542696" cy="46118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6771" cy="908284"/>
            </a:xfrm>
            <a:custGeom>
              <a:avLst/>
              <a:gdLst/>
              <a:ahLst/>
              <a:cxnLst/>
              <a:rect r="r" b="b" t="t" l="l"/>
              <a:pathLst>
                <a:path h="908284" w="1016771">
                  <a:moveTo>
                    <a:pt x="0" y="0"/>
                  </a:moveTo>
                  <a:lnTo>
                    <a:pt x="1016771" y="0"/>
                  </a:lnTo>
                  <a:lnTo>
                    <a:pt x="1016771" y="908284"/>
                  </a:lnTo>
                  <a:lnTo>
                    <a:pt x="0" y="90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2558789"/>
              <a:ext cx="1016771" cy="908284"/>
            </a:xfrm>
            <a:custGeom>
              <a:avLst/>
              <a:gdLst/>
              <a:ahLst/>
              <a:cxnLst/>
              <a:rect r="r" b="b" t="t" l="l"/>
              <a:pathLst>
                <a:path h="908284" w="1016771">
                  <a:moveTo>
                    <a:pt x="0" y="0"/>
                  </a:moveTo>
                  <a:lnTo>
                    <a:pt x="1016771" y="0"/>
                  </a:lnTo>
                  <a:lnTo>
                    <a:pt x="1016771" y="908285"/>
                  </a:lnTo>
                  <a:lnTo>
                    <a:pt x="0" y="908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279395"/>
              <a:ext cx="1016771" cy="908284"/>
            </a:xfrm>
            <a:custGeom>
              <a:avLst/>
              <a:gdLst/>
              <a:ahLst/>
              <a:cxnLst/>
              <a:rect r="r" b="b" t="t" l="l"/>
              <a:pathLst>
                <a:path h="908284" w="1016771">
                  <a:moveTo>
                    <a:pt x="0" y="0"/>
                  </a:moveTo>
                  <a:lnTo>
                    <a:pt x="1016771" y="0"/>
                  </a:lnTo>
                  <a:lnTo>
                    <a:pt x="1016771" y="908284"/>
                  </a:lnTo>
                  <a:lnTo>
                    <a:pt x="0" y="90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357871" y="188462"/>
              <a:ext cx="8184825" cy="5914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  <a:spcBef>
                  <a:spcPct val="0"/>
                </a:spcBef>
              </a:pPr>
              <a:r>
                <a:rPr lang="en-US" sz="2993">
                  <a:solidFill>
                    <a:srgbClr val="433831"/>
                  </a:solidFill>
                  <a:latin typeface="Alegreya Medium"/>
                </a:rPr>
                <a:t>Extracted data from arXiv API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57871" y="1465772"/>
              <a:ext cx="8184825" cy="5914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  <a:spcBef>
                  <a:spcPct val="0"/>
                </a:spcBef>
              </a:pPr>
              <a:r>
                <a:rPr lang="en-US" sz="2993">
                  <a:solidFill>
                    <a:srgbClr val="433831"/>
                  </a:solidFill>
                  <a:latin typeface="Alegreya Medium"/>
                </a:rPr>
                <a:t>9500 Machine Learning Papers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57871" y="2743083"/>
              <a:ext cx="8184825" cy="1192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  <a:spcBef>
                  <a:spcPct val="0"/>
                </a:spcBef>
              </a:pPr>
              <a:r>
                <a:rPr lang="en-US" sz="2993">
                  <a:solidFill>
                    <a:srgbClr val="433831"/>
                  </a:solidFill>
                  <a:latin typeface="Alegreya Medium"/>
                </a:rPr>
                <a:t>Each paper has data about summary, title, authors and link to the paper.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57871" y="4020393"/>
              <a:ext cx="8184825" cy="5914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407024" y="3435436"/>
            <a:ext cx="41203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API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05440" y="-1389339"/>
            <a:ext cx="3352965" cy="2840876"/>
          </a:xfrm>
          <a:custGeom>
            <a:avLst/>
            <a:gdLst/>
            <a:ahLst/>
            <a:cxnLst/>
            <a:rect r="r" b="b" t="t" l="l"/>
            <a:pathLst>
              <a:path h="2840876" w="3352965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9553">
            <a:off x="16915649" y="4829477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976702" y="3114996"/>
          <a:ext cx="12390215" cy="3485694"/>
        </p:xfrm>
        <a:graphic>
          <a:graphicData uri="http://schemas.openxmlformats.org/drawingml/2006/table">
            <a:tbl>
              <a:tblPr/>
              <a:tblGrid>
                <a:gridCol w="2065036"/>
                <a:gridCol w="2065036"/>
                <a:gridCol w="2065036"/>
                <a:gridCol w="2065036"/>
                <a:gridCol w="2065036"/>
                <a:gridCol w="2065036"/>
              </a:tblGrid>
              <a:tr h="9721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Summary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Authors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Published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Link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34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A Market-Oriented Programming Environment and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Market price systems constitute a well-under...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M. P. Wellman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2022-08-08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http://arxiv.org/abs/cs/9308102v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7333391" y="1807367"/>
            <a:ext cx="3621218" cy="678978"/>
          </a:xfrm>
          <a:custGeom>
            <a:avLst/>
            <a:gdLst/>
            <a:ahLst/>
            <a:cxnLst/>
            <a:rect r="r" b="b" t="t" l="l"/>
            <a:pathLst>
              <a:path h="678978" w="3621218">
                <a:moveTo>
                  <a:pt x="0" y="0"/>
                </a:moveTo>
                <a:lnTo>
                  <a:pt x="3621218" y="0"/>
                </a:lnTo>
                <a:lnTo>
                  <a:pt x="3621218" y="678979"/>
                </a:lnTo>
                <a:lnTo>
                  <a:pt x="0" y="67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94230" y="1891377"/>
            <a:ext cx="2955158" cy="46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5"/>
              </a:lnSpc>
              <a:spcBef>
                <a:spcPct val="0"/>
              </a:spcBef>
            </a:pPr>
            <a:r>
              <a:rPr lang="en-US" sz="2753">
                <a:solidFill>
                  <a:srgbClr val="5B4F47"/>
                </a:solidFill>
                <a:latin typeface="Open Sans Bold"/>
              </a:rPr>
              <a:t>Sample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715">
            <a:off x="553612" y="8724077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30" y="0"/>
                </a:lnTo>
                <a:lnTo>
                  <a:pt x="1450030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8627" y="668827"/>
            <a:ext cx="5088123" cy="751826"/>
            <a:chOff x="0" y="0"/>
            <a:chExt cx="6784164" cy="1002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84164" cy="1002434"/>
            </a:xfrm>
            <a:custGeom>
              <a:avLst/>
              <a:gdLst/>
              <a:ahLst/>
              <a:cxnLst/>
              <a:rect r="r" b="b" t="t" l="l"/>
              <a:pathLst>
                <a:path h="1002434" w="6784164">
                  <a:moveTo>
                    <a:pt x="0" y="0"/>
                  </a:moveTo>
                  <a:lnTo>
                    <a:pt x="6784164" y="0"/>
                  </a:lnTo>
                  <a:lnTo>
                    <a:pt x="6784164" y="1002434"/>
                  </a:lnTo>
                  <a:lnTo>
                    <a:pt x="0" y="1002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3447" r="0" b="-13447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675573" y="108876"/>
              <a:ext cx="5433018" cy="671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9"/>
                </a:lnSpc>
                <a:spcBef>
                  <a:spcPct val="0"/>
                </a:spcBef>
              </a:pPr>
              <a:r>
                <a:rPr lang="en-US" sz="3049">
                  <a:solidFill>
                    <a:srgbClr val="5B4F47"/>
                  </a:solidFill>
                  <a:latin typeface="Open Sans Bold"/>
                </a:rPr>
                <a:t>EDA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262403" y="2078495"/>
            <a:ext cx="11763194" cy="7960669"/>
            <a:chOff x="0" y="0"/>
            <a:chExt cx="15684259" cy="106142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28015" y="1123666"/>
              <a:ext cx="14656245" cy="8849458"/>
            </a:xfrm>
            <a:custGeom>
              <a:avLst/>
              <a:gdLst/>
              <a:ahLst/>
              <a:cxnLst/>
              <a:rect r="r" b="b" t="t" l="l"/>
              <a:pathLst>
                <a:path h="8849458" w="14656245">
                  <a:moveTo>
                    <a:pt x="0" y="0"/>
                  </a:moveTo>
                  <a:lnTo>
                    <a:pt x="14656244" y="0"/>
                  </a:lnTo>
                  <a:lnTo>
                    <a:pt x="14656244" y="8849458"/>
                  </a:lnTo>
                  <a:lnTo>
                    <a:pt x="0" y="884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190118" y="10128450"/>
              <a:ext cx="4041080" cy="48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2"/>
                </a:lnSpc>
                <a:spcBef>
                  <a:spcPct val="0"/>
                </a:spcBef>
              </a:pPr>
              <a:r>
                <a:rPr lang="en-US" sz="2493">
                  <a:solidFill>
                    <a:srgbClr val="5B4F47"/>
                  </a:solidFill>
                  <a:latin typeface="Alegreya Medium"/>
                </a:rPr>
                <a:t>Frequency of Bi-Grams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5400000">
              <a:off x="-1605884" y="4938980"/>
              <a:ext cx="3703894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7"/>
                </a:lnSpc>
                <a:spcBef>
                  <a:spcPct val="0"/>
                </a:spcBef>
              </a:pPr>
              <a:r>
                <a:rPr lang="en-US" sz="2406">
                  <a:solidFill>
                    <a:srgbClr val="5B4F47"/>
                  </a:solidFill>
                  <a:latin typeface="Alegreya Medium"/>
                </a:rPr>
                <a:t> Bi-Grams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189366" y="9525"/>
              <a:ext cx="7601817" cy="569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7"/>
                </a:lnSpc>
                <a:spcBef>
                  <a:spcPct val="0"/>
                </a:spcBef>
              </a:pPr>
              <a:r>
                <a:rPr lang="en-US" sz="2906">
                  <a:solidFill>
                    <a:srgbClr val="5B4F47"/>
                  </a:solidFill>
                  <a:latin typeface="Alegreya Medium"/>
                </a:rPr>
                <a:t>Top Bi-Grams of the Summary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715">
            <a:off x="553612" y="8724077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30" y="0"/>
                </a:lnTo>
                <a:lnTo>
                  <a:pt x="1450030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5489" y="668827"/>
            <a:ext cx="7157022" cy="719746"/>
            <a:chOff x="0" y="0"/>
            <a:chExt cx="9542696" cy="9596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42696" cy="959662"/>
            </a:xfrm>
            <a:custGeom>
              <a:avLst/>
              <a:gdLst/>
              <a:ahLst/>
              <a:cxnLst/>
              <a:rect r="r" b="b" t="t" l="l"/>
              <a:pathLst>
                <a:path h="959662" w="9542696">
                  <a:moveTo>
                    <a:pt x="0" y="0"/>
                  </a:moveTo>
                  <a:lnTo>
                    <a:pt x="9542696" y="0"/>
                  </a:lnTo>
                  <a:lnTo>
                    <a:pt x="9542696" y="959662"/>
                  </a:lnTo>
                  <a:lnTo>
                    <a:pt x="0" y="959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43223" r="0" b="-43223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50270" y="111317"/>
              <a:ext cx="7642155" cy="635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7"/>
                </a:lnSpc>
                <a:spcBef>
                  <a:spcPct val="0"/>
                </a:spcBef>
              </a:pPr>
              <a:r>
                <a:rPr lang="en-US" sz="2919">
                  <a:solidFill>
                    <a:srgbClr val="5B4F47"/>
                  </a:solidFill>
                  <a:latin typeface="Open Sans Bold"/>
                </a:rPr>
                <a:t>Word Embeddings Models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79325" y="1672667"/>
            <a:ext cx="6877696" cy="7295677"/>
          </a:xfrm>
          <a:custGeom>
            <a:avLst/>
            <a:gdLst/>
            <a:ahLst/>
            <a:cxnLst/>
            <a:rect r="r" b="b" t="t" l="l"/>
            <a:pathLst>
              <a:path h="7295677" w="6877696">
                <a:moveTo>
                  <a:pt x="0" y="0"/>
                </a:moveTo>
                <a:lnTo>
                  <a:pt x="6877696" y="0"/>
                </a:lnTo>
                <a:lnTo>
                  <a:pt x="6877696" y="7295677"/>
                </a:lnTo>
                <a:lnTo>
                  <a:pt x="0" y="7295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86978" y="3633873"/>
            <a:ext cx="7157022" cy="3458858"/>
            <a:chOff x="0" y="0"/>
            <a:chExt cx="9542696" cy="46118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6771" cy="908284"/>
            </a:xfrm>
            <a:custGeom>
              <a:avLst/>
              <a:gdLst/>
              <a:ahLst/>
              <a:cxnLst/>
              <a:rect r="r" b="b" t="t" l="l"/>
              <a:pathLst>
                <a:path h="908284" w="1016771">
                  <a:moveTo>
                    <a:pt x="0" y="0"/>
                  </a:moveTo>
                  <a:lnTo>
                    <a:pt x="1016771" y="0"/>
                  </a:lnTo>
                  <a:lnTo>
                    <a:pt x="1016771" y="908284"/>
                  </a:lnTo>
                  <a:lnTo>
                    <a:pt x="0" y="90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558789"/>
              <a:ext cx="1016771" cy="908284"/>
            </a:xfrm>
            <a:custGeom>
              <a:avLst/>
              <a:gdLst/>
              <a:ahLst/>
              <a:cxnLst/>
              <a:rect r="r" b="b" t="t" l="l"/>
              <a:pathLst>
                <a:path h="908284" w="1016771">
                  <a:moveTo>
                    <a:pt x="0" y="0"/>
                  </a:moveTo>
                  <a:lnTo>
                    <a:pt x="1016771" y="0"/>
                  </a:lnTo>
                  <a:lnTo>
                    <a:pt x="1016771" y="908285"/>
                  </a:lnTo>
                  <a:lnTo>
                    <a:pt x="0" y="908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279395"/>
              <a:ext cx="1016771" cy="908284"/>
            </a:xfrm>
            <a:custGeom>
              <a:avLst/>
              <a:gdLst/>
              <a:ahLst/>
              <a:cxnLst/>
              <a:rect r="r" b="b" t="t" l="l"/>
              <a:pathLst>
                <a:path h="908284" w="1016771">
                  <a:moveTo>
                    <a:pt x="0" y="0"/>
                  </a:moveTo>
                  <a:lnTo>
                    <a:pt x="1016771" y="0"/>
                  </a:lnTo>
                  <a:lnTo>
                    <a:pt x="1016771" y="908284"/>
                  </a:lnTo>
                  <a:lnTo>
                    <a:pt x="0" y="90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57871" y="188462"/>
              <a:ext cx="8184825" cy="5914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  <a:spcBef>
                  <a:spcPct val="0"/>
                </a:spcBef>
              </a:pPr>
              <a:r>
                <a:rPr lang="en-US" sz="2993">
                  <a:solidFill>
                    <a:srgbClr val="433831"/>
                  </a:solidFill>
                  <a:latin typeface="Alegreya Medium"/>
                </a:rPr>
                <a:t>Tf-IDF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57871" y="1465772"/>
              <a:ext cx="8184825" cy="5914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  <a:spcBef>
                  <a:spcPct val="0"/>
                </a:spcBef>
              </a:pPr>
              <a:r>
                <a:rPr lang="en-US" sz="2993">
                  <a:solidFill>
                    <a:srgbClr val="433831"/>
                  </a:solidFill>
                  <a:latin typeface="Alegreya Medium"/>
                </a:rPr>
                <a:t>Sentence Transformers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57871" y="2743083"/>
              <a:ext cx="8184825" cy="5914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  <a:spcBef>
                  <a:spcPct val="0"/>
                </a:spcBef>
              </a:pPr>
              <a:r>
                <a:rPr lang="en-US" sz="2993">
                  <a:solidFill>
                    <a:srgbClr val="433831"/>
                  </a:solidFill>
                  <a:latin typeface="Alegreya Medium"/>
                </a:rPr>
                <a:t>Specter 2.0 (Bert Based)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57871" y="4020393"/>
              <a:ext cx="8184825" cy="5914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715">
            <a:off x="553612" y="8724077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30" y="0"/>
                </a:lnTo>
                <a:lnTo>
                  <a:pt x="1450030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5489" y="668827"/>
            <a:ext cx="7157022" cy="719746"/>
            <a:chOff x="0" y="0"/>
            <a:chExt cx="9542696" cy="9596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42696" cy="959662"/>
            </a:xfrm>
            <a:custGeom>
              <a:avLst/>
              <a:gdLst/>
              <a:ahLst/>
              <a:cxnLst/>
              <a:rect r="r" b="b" t="t" l="l"/>
              <a:pathLst>
                <a:path h="959662" w="9542696">
                  <a:moveTo>
                    <a:pt x="0" y="0"/>
                  </a:moveTo>
                  <a:lnTo>
                    <a:pt x="9542696" y="0"/>
                  </a:lnTo>
                  <a:lnTo>
                    <a:pt x="9542696" y="959662"/>
                  </a:lnTo>
                  <a:lnTo>
                    <a:pt x="0" y="959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43223" r="0" b="-43223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50270" y="111317"/>
              <a:ext cx="7642155" cy="635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7"/>
                </a:lnSpc>
                <a:spcBef>
                  <a:spcPct val="0"/>
                </a:spcBef>
              </a:pPr>
              <a:r>
                <a:rPr lang="en-US" sz="2919">
                  <a:solidFill>
                    <a:srgbClr val="5B4F47"/>
                  </a:solidFill>
                  <a:latin typeface="Open Sans Bold"/>
                </a:rPr>
                <a:t>System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95289" y="4336751"/>
            <a:ext cx="13697423" cy="2275239"/>
            <a:chOff x="0" y="0"/>
            <a:chExt cx="18263231" cy="303365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61853"/>
              <a:ext cx="3909646" cy="2971800"/>
              <a:chOff x="0" y="0"/>
              <a:chExt cx="772276" cy="58702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72276" cy="587022"/>
              </a:xfrm>
              <a:custGeom>
                <a:avLst/>
                <a:gdLst/>
                <a:ahLst/>
                <a:cxnLst/>
                <a:rect r="r" b="b" t="t" l="l"/>
                <a:pathLst>
                  <a:path h="587022" w="772276">
                    <a:moveTo>
                      <a:pt x="134654" y="0"/>
                    </a:moveTo>
                    <a:lnTo>
                      <a:pt x="637621" y="0"/>
                    </a:lnTo>
                    <a:cubicBezTo>
                      <a:pt x="711989" y="0"/>
                      <a:pt x="772276" y="60287"/>
                      <a:pt x="772276" y="134654"/>
                    </a:cubicBezTo>
                    <a:lnTo>
                      <a:pt x="772276" y="452368"/>
                    </a:lnTo>
                    <a:cubicBezTo>
                      <a:pt x="772276" y="526735"/>
                      <a:pt x="711989" y="587022"/>
                      <a:pt x="637621" y="587022"/>
                    </a:cubicBezTo>
                    <a:lnTo>
                      <a:pt x="134654" y="587022"/>
                    </a:lnTo>
                    <a:cubicBezTo>
                      <a:pt x="98942" y="587022"/>
                      <a:pt x="64692" y="572835"/>
                      <a:pt x="39439" y="547583"/>
                    </a:cubicBezTo>
                    <a:cubicBezTo>
                      <a:pt x="14187" y="522330"/>
                      <a:pt x="0" y="488080"/>
                      <a:pt x="0" y="452368"/>
                    </a:cubicBezTo>
                    <a:lnTo>
                      <a:pt x="0" y="134654"/>
                    </a:lnTo>
                    <a:cubicBezTo>
                      <a:pt x="0" y="98942"/>
                      <a:pt x="14187" y="64692"/>
                      <a:pt x="39439" y="39439"/>
                    </a:cubicBezTo>
                    <a:cubicBezTo>
                      <a:pt x="64692" y="14187"/>
                      <a:pt x="98942" y="0"/>
                      <a:pt x="134654" y="0"/>
                    </a:cubicBezTo>
                    <a:close/>
                  </a:path>
                </a:pathLst>
              </a:custGeom>
              <a:solidFill>
                <a:srgbClr val="D9AF93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772276" cy="6251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000000"/>
                    </a:solidFill>
                    <a:latin typeface="Open Sans Light"/>
                  </a:rPr>
                  <a:t>Select a paper/ Search for a Paper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176792" y="61853"/>
              <a:ext cx="3909646" cy="2971800"/>
              <a:chOff x="0" y="0"/>
              <a:chExt cx="772276" cy="58702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72276" cy="587022"/>
              </a:xfrm>
              <a:custGeom>
                <a:avLst/>
                <a:gdLst/>
                <a:ahLst/>
                <a:cxnLst/>
                <a:rect r="r" b="b" t="t" l="l"/>
                <a:pathLst>
                  <a:path h="587022" w="772276">
                    <a:moveTo>
                      <a:pt x="134654" y="0"/>
                    </a:moveTo>
                    <a:lnTo>
                      <a:pt x="637621" y="0"/>
                    </a:lnTo>
                    <a:cubicBezTo>
                      <a:pt x="711989" y="0"/>
                      <a:pt x="772276" y="60287"/>
                      <a:pt x="772276" y="134654"/>
                    </a:cubicBezTo>
                    <a:lnTo>
                      <a:pt x="772276" y="452368"/>
                    </a:lnTo>
                    <a:cubicBezTo>
                      <a:pt x="772276" y="526735"/>
                      <a:pt x="711989" y="587022"/>
                      <a:pt x="637621" y="587022"/>
                    </a:cubicBezTo>
                    <a:lnTo>
                      <a:pt x="134654" y="587022"/>
                    </a:lnTo>
                    <a:cubicBezTo>
                      <a:pt x="98942" y="587022"/>
                      <a:pt x="64692" y="572835"/>
                      <a:pt x="39439" y="547583"/>
                    </a:cubicBezTo>
                    <a:cubicBezTo>
                      <a:pt x="14187" y="522330"/>
                      <a:pt x="0" y="488080"/>
                      <a:pt x="0" y="452368"/>
                    </a:cubicBezTo>
                    <a:lnTo>
                      <a:pt x="0" y="134654"/>
                    </a:lnTo>
                    <a:cubicBezTo>
                      <a:pt x="0" y="98942"/>
                      <a:pt x="14187" y="64692"/>
                      <a:pt x="39439" y="39439"/>
                    </a:cubicBezTo>
                    <a:cubicBezTo>
                      <a:pt x="64692" y="14187"/>
                      <a:pt x="98942" y="0"/>
                      <a:pt x="134654" y="0"/>
                    </a:cubicBezTo>
                    <a:close/>
                  </a:path>
                </a:pathLst>
              </a:custGeom>
              <a:solidFill>
                <a:srgbClr val="D9AF9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772276" cy="6251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000000"/>
                    </a:solidFill>
                    <a:latin typeface="Open Sans Light"/>
                  </a:rPr>
                  <a:t>Paper Details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4353584" y="0"/>
              <a:ext cx="3909646" cy="2993905"/>
              <a:chOff x="0" y="0"/>
              <a:chExt cx="772276" cy="59138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72276" cy="591389"/>
              </a:xfrm>
              <a:custGeom>
                <a:avLst/>
                <a:gdLst/>
                <a:ahLst/>
                <a:cxnLst/>
                <a:rect r="r" b="b" t="t" l="l"/>
                <a:pathLst>
                  <a:path h="591389" w="772276">
                    <a:moveTo>
                      <a:pt x="134654" y="0"/>
                    </a:moveTo>
                    <a:lnTo>
                      <a:pt x="637621" y="0"/>
                    </a:lnTo>
                    <a:cubicBezTo>
                      <a:pt x="711989" y="0"/>
                      <a:pt x="772276" y="60287"/>
                      <a:pt x="772276" y="134654"/>
                    </a:cubicBezTo>
                    <a:lnTo>
                      <a:pt x="772276" y="456734"/>
                    </a:lnTo>
                    <a:cubicBezTo>
                      <a:pt x="772276" y="492447"/>
                      <a:pt x="758089" y="526697"/>
                      <a:pt x="732836" y="551949"/>
                    </a:cubicBezTo>
                    <a:cubicBezTo>
                      <a:pt x="707584" y="577202"/>
                      <a:pt x="673334" y="591389"/>
                      <a:pt x="637621" y="591389"/>
                    </a:cubicBezTo>
                    <a:lnTo>
                      <a:pt x="134654" y="591389"/>
                    </a:lnTo>
                    <a:cubicBezTo>
                      <a:pt x="60287" y="591389"/>
                      <a:pt x="0" y="531102"/>
                      <a:pt x="0" y="456734"/>
                    </a:cubicBezTo>
                    <a:lnTo>
                      <a:pt x="0" y="134654"/>
                    </a:lnTo>
                    <a:cubicBezTo>
                      <a:pt x="0" y="98942"/>
                      <a:pt x="14187" y="64692"/>
                      <a:pt x="39439" y="39439"/>
                    </a:cubicBezTo>
                    <a:cubicBezTo>
                      <a:pt x="64692" y="14187"/>
                      <a:pt x="98942" y="0"/>
                      <a:pt x="134654" y="0"/>
                    </a:cubicBezTo>
                    <a:close/>
                  </a:path>
                </a:pathLst>
              </a:custGeom>
              <a:solidFill>
                <a:srgbClr val="D9AF9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772276" cy="6294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marL="518157" indent="-259078" lvl="1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399">
                    <a:solidFill>
                      <a:srgbClr val="000000"/>
                    </a:solidFill>
                    <a:latin typeface="Open Sans Light"/>
                  </a:rPr>
                  <a:t>Paper1</a:t>
                </a:r>
              </a:p>
              <a:p>
                <a:pPr marL="518157" indent="-259078" lvl="1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399">
                    <a:solidFill>
                      <a:srgbClr val="000000"/>
                    </a:solidFill>
                    <a:latin typeface="Open Sans Light"/>
                  </a:rPr>
                  <a:t>Paper2</a:t>
                </a:r>
              </a:p>
              <a:p>
                <a:pPr marL="518157" indent="-259078" lvl="1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399">
                    <a:solidFill>
                      <a:srgbClr val="000000"/>
                    </a:solidFill>
                    <a:latin typeface="Open Sans Light"/>
                  </a:rPr>
                  <a:t>Paper 3</a:t>
                </a:r>
              </a:p>
              <a:p>
                <a:pPr marL="518157" indent="-259078" lvl="1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399">
                    <a:solidFill>
                      <a:srgbClr val="000000"/>
                    </a:solidFill>
                    <a:latin typeface="Open Sans Light"/>
                  </a:rPr>
                  <a:t>Paper 4</a:t>
                </a:r>
              </a:p>
              <a:p>
                <a:pPr marL="518157" indent="-259078" lvl="1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399">
                    <a:solidFill>
                      <a:srgbClr val="000000"/>
                    </a:solidFill>
                    <a:latin typeface="Open Sans Light"/>
                  </a:rPr>
                  <a:t>Paper5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3909646" y="1547753"/>
              <a:ext cx="3267146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11086438" y="1522353"/>
              <a:ext cx="3267146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715">
            <a:off x="553612" y="8724077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30" y="0"/>
                </a:lnTo>
                <a:lnTo>
                  <a:pt x="1450030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15560" y="4783627"/>
            <a:ext cx="3856880" cy="719746"/>
            <a:chOff x="0" y="0"/>
            <a:chExt cx="5142506" cy="9596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2506" cy="959662"/>
            </a:xfrm>
            <a:custGeom>
              <a:avLst/>
              <a:gdLst/>
              <a:ahLst/>
              <a:cxnLst/>
              <a:rect r="r" b="b" t="t" l="l"/>
              <a:pathLst>
                <a:path h="959662" w="5142506">
                  <a:moveTo>
                    <a:pt x="0" y="0"/>
                  </a:moveTo>
                  <a:lnTo>
                    <a:pt x="5142506" y="0"/>
                  </a:lnTo>
                  <a:lnTo>
                    <a:pt x="5142506" y="959662"/>
                  </a:lnTo>
                  <a:lnTo>
                    <a:pt x="0" y="959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237" r="0" b="-237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12095" y="111317"/>
              <a:ext cx="4118315" cy="635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7"/>
                </a:lnSpc>
                <a:spcBef>
                  <a:spcPct val="0"/>
                </a:spcBef>
              </a:pPr>
              <a:r>
                <a:rPr lang="en-US" sz="2919">
                  <a:solidFill>
                    <a:srgbClr val="5B4F47"/>
                  </a:solidFill>
                  <a:latin typeface="Open Sans Bold"/>
                </a:rPr>
                <a:t>Demo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DAF18zYA8xQ</dc:identifier>
  <dcterms:modified xsi:type="dcterms:W3CDTF">2011-08-01T06:04:30Z</dcterms:modified>
  <cp:revision>1</cp:revision>
  <dc:title>ML Paper recommendation</dc:title>
</cp:coreProperties>
</file>